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69" r:id="rId4"/>
    <p:sldId id="265" r:id="rId5"/>
    <p:sldId id="263" r:id="rId6"/>
    <p:sldId id="264" r:id="rId7"/>
    <p:sldId id="266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73C"/>
    <a:srgbClr val="4999C3"/>
    <a:srgbClr val="C5C5C5"/>
    <a:srgbClr val="6CBE7F"/>
    <a:srgbClr val="85C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DEC1A3-7922-3047-858E-89FDB2D688FE}" v="2527" dt="2025-03-18T20:04:54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/>
    <p:restoredTop sz="94692"/>
  </p:normalViewPr>
  <p:slideViewPr>
    <p:cSldViewPr snapToGrid="0">
      <p:cViewPr varScale="1">
        <p:scale>
          <a:sx n="114" d="100"/>
          <a:sy n="114" d="100"/>
        </p:scale>
        <p:origin x="880" y="18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7F4F6-5AC3-024E-A827-16DB842CD627}" type="datetimeFigureOut">
              <a:rPr lang="en-US" smtClean="0"/>
              <a:t>9/21/25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253CE-18B9-B44A-902C-CCC728427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4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253CE-18B9-B44A-902C-CCC728427C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253CE-18B9-B44A-902C-CCC728427C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30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253CE-18B9-B44A-902C-CCC728427C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68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253CE-18B9-B44A-902C-CCC728427C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6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C1EC-C373-C061-FCCA-B10EA61B6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B2279-01A1-898E-F8CA-71F9524AA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2" descr="Identity ‒ Overview ‐ EPFL">
            <a:extLst>
              <a:ext uri="{FF2B5EF4-FFF2-40B4-BE49-F238E27FC236}">
                <a16:creationId xmlns:a16="http://schemas.microsoft.com/office/drawing/2014/main" id="{756E2988-4520-D734-2A68-7C9DB6187B2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5742" r="10132" b="26873"/>
          <a:stretch/>
        </p:blipFill>
        <p:spPr bwMode="auto">
          <a:xfrm>
            <a:off x="8615748" y="6576727"/>
            <a:ext cx="706664" cy="2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niversity of Maryland, College Park - Wikipedia">
            <a:extLst>
              <a:ext uri="{FF2B5EF4-FFF2-40B4-BE49-F238E27FC236}">
                <a16:creationId xmlns:a16="http://schemas.microsoft.com/office/drawing/2014/main" id="{7A23F5F6-7FC1-00A0-1F58-213A6817A8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017" y="6523977"/>
            <a:ext cx="344113" cy="3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E3F6C-59E0-9272-CAB0-79FE008824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53471" y="6470631"/>
            <a:ext cx="1081936" cy="4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3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595D-C740-BE1D-4A53-24382175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819AB-E91C-F19C-56E2-3805CAB5E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C4353-B6C9-E6DD-3AC4-856B5725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62431-AE0E-4CFA-868D-9204F6D8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8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18D62-C2E5-645A-3CE8-F0D768F6C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B4B14-8EA3-73C6-0BC0-81B7EAF34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B5B3C-B29A-AEA2-A797-A691E0A9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078D5-A624-63F6-765F-6C11DB77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80E2-3222-A059-BCFA-C75A8643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2F39-36C9-09FD-BA49-2960D0493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63649-DD6E-3922-CEA5-9980EAFD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BBECE-AE7C-5D07-A5A8-E3E49407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A938-C222-67A8-6C0B-A9F3180C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63F0C-9822-EA41-F1E6-8B6C41DFC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FE3F6-37FD-61DB-8DB4-D3E24F66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2AE86-2DA9-1EDA-2665-8600CEB3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2063-4C06-5993-4297-8439B9BA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66C7C-9202-5847-40E0-8ACE5E1EE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C39F3-49DC-2620-E4E9-566914802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30F4B-8642-2A6B-07FC-023C3B07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FC604-37AF-F1BF-4298-2550D898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2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ECA99-4DCC-4AEF-6EDA-05146217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276FC-9CF8-5912-1D52-56716E2B0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7F37D-03D9-0300-E6D6-2B0F509BE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984E6-F7ED-8BD5-A97C-9B117D314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D5C4F-B1C2-E77B-0FE9-6361E87E2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D5412-3B71-7F06-A38D-CE334603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F0C127-F0D5-1C97-6D48-8E25B4343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9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3E22F-390D-53D4-C700-1B85656D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23FC7-69DF-3A64-A9B3-FA6D005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F7043-4B7B-E07E-7F04-92291275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8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2FB1C-CF0A-A471-5030-5D30A099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C0E68-76D5-1CB3-89E4-01025D311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4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E80D-1572-F738-794B-80DDF5AE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5916-AB92-42C8-4C7F-4405ACAA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5E09-F58C-7594-4148-D4C8B2543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FD673-81FB-FAA5-4AEA-28AD87D3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7BAB7-9C91-EE4D-41DC-40D3064A0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3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F08C-7348-E0F5-7D2D-C819E6345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E8F7E-6CD5-E418-E9B9-20B53076F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ED800-6DBD-C35E-8AE1-A19D33609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7C149-C601-3652-7A36-9AC830F50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265B2-9837-0E54-EBE9-EB722523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6671" y="6443045"/>
            <a:ext cx="38377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3443AA-46A9-80AF-5FDB-1188ADA4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501"/>
            <a:ext cx="12039600" cy="7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68763-544E-292B-04C3-0CF9BCA43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8948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E726B8-53A5-0FAB-CC41-4A01DFC28473}"/>
              </a:ext>
            </a:extLst>
          </p:cNvPr>
          <p:cNvSpPr txBox="1">
            <a:spLocks/>
          </p:cNvSpPr>
          <p:nvPr userDrawn="1"/>
        </p:nvSpPr>
        <p:spPr>
          <a:xfrm>
            <a:off x="3526298" y="6498171"/>
            <a:ext cx="943776" cy="3598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"/>
              </a:rPr>
              <a:t>3/18/2025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24643-747E-D36C-0F5E-0C92BBAD0088}"/>
              </a:ext>
            </a:extLst>
          </p:cNvPr>
          <p:cNvSpPr txBox="1">
            <a:spLocks/>
          </p:cNvSpPr>
          <p:nvPr userDrawn="1"/>
        </p:nvSpPr>
        <p:spPr>
          <a:xfrm>
            <a:off x="117158" y="6498170"/>
            <a:ext cx="3782062" cy="35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b="0" dirty="0">
                <a:latin typeface=""/>
              </a:rPr>
              <a:t>Erasure conversion in integer fluxonium qubits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4BCA0D-B275-A558-05BB-DCD3CF3535EF}"/>
              </a:ext>
            </a:extLst>
          </p:cNvPr>
          <p:cNvCxnSpPr/>
          <p:nvPr userDrawn="1"/>
        </p:nvCxnSpPr>
        <p:spPr>
          <a:xfrm>
            <a:off x="152400" y="6498170"/>
            <a:ext cx="11887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033DE1F-E71A-072C-F6F1-AECDA59DBA02}"/>
              </a:ext>
            </a:extLst>
          </p:cNvPr>
          <p:cNvSpPr txBox="1">
            <a:spLocks/>
          </p:cNvSpPr>
          <p:nvPr userDrawn="1"/>
        </p:nvSpPr>
        <p:spPr>
          <a:xfrm>
            <a:off x="4536640" y="6498171"/>
            <a:ext cx="943776" cy="3598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"/>
              </a:rPr>
              <a:t>APSMM25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328FA9-B5E0-E7B4-0206-E6CDD179244A}"/>
              </a:ext>
            </a:extLst>
          </p:cNvPr>
          <p:cNvSpPr txBox="1">
            <a:spLocks/>
          </p:cNvSpPr>
          <p:nvPr userDrawn="1"/>
        </p:nvSpPr>
        <p:spPr>
          <a:xfrm>
            <a:off x="11238854" y="6528689"/>
            <a:ext cx="800746" cy="344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7D2F22-B480-6B4C-A2BF-096B329513D8}" type="slidenum">
              <a:rPr lang="en-US" smtClean="0">
                <a:latin typeface=""/>
              </a:rPr>
              <a:pPr/>
              <a:t>‹#›</a:t>
            </a:fld>
            <a:endParaRPr lang="en-US" dirty="0">
              <a:latin typeface=""/>
            </a:endParaRPr>
          </a:p>
        </p:txBody>
      </p:sp>
      <p:pic>
        <p:nvPicPr>
          <p:cNvPr id="5" name="Picture 2" descr="Identity ‒ Overview ‐ EPFL">
            <a:extLst>
              <a:ext uri="{FF2B5EF4-FFF2-40B4-BE49-F238E27FC236}">
                <a16:creationId xmlns:a16="http://schemas.microsoft.com/office/drawing/2014/main" id="{26ADAAEE-1DD2-6429-3A20-B6EB1CB5D56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5742" r="10132" b="26873"/>
          <a:stretch/>
        </p:blipFill>
        <p:spPr bwMode="auto">
          <a:xfrm>
            <a:off x="8615748" y="6576727"/>
            <a:ext cx="706664" cy="2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niversity of Maryland, College Park - Wikipedia">
            <a:extLst>
              <a:ext uri="{FF2B5EF4-FFF2-40B4-BE49-F238E27FC236}">
                <a16:creationId xmlns:a16="http://schemas.microsoft.com/office/drawing/2014/main" id="{8672718C-8F86-DA9B-A928-0473EE85B4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017" y="6523977"/>
            <a:ext cx="344113" cy="3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99563-BA05-DD90-F6A3-59EC7E23A4C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53471" y="6470631"/>
            <a:ext cx="1081936" cy="4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4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5.emf"/><Relationship Id="rId5" Type="http://schemas.openxmlformats.org/officeDocument/2006/relationships/image" Target="../media/image12.emf"/><Relationship Id="rId10" Type="http://schemas.openxmlformats.org/officeDocument/2006/relationships/image" Target="../media/image18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emf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2.emf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0" Type="http://schemas.openxmlformats.org/officeDocument/2006/relationships/image" Target="../media/image39.png"/><Relationship Id="rId4" Type="http://schemas.openxmlformats.org/officeDocument/2006/relationships/image" Target="../media/image30.gif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27.emf"/><Relationship Id="rId5" Type="http://schemas.openxmlformats.org/officeDocument/2006/relationships/image" Target="../media/image34.png"/><Relationship Id="rId10" Type="http://schemas.openxmlformats.org/officeDocument/2006/relationships/image" Target="../media/image3.emf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009E-FE7B-AC07-BAE3-29A098C37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0" dirty="0">
                <a:effectLst/>
                <a:latin typeface=""/>
              </a:rPr>
              <a:t>Erasure conversion in integer fluxonium qubits</a:t>
            </a:r>
            <a:endParaRPr lang="en-US" dirty="0">
              <a:latin typeface="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133E1-12BA-E6B3-7688-5D17A7D8B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311" y="3602038"/>
            <a:ext cx="9618689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"/>
              </a:rPr>
              <a:t>Jiakai</a:t>
            </a:r>
            <a:r>
              <a:rPr lang="en-US" dirty="0">
                <a:latin typeface=""/>
              </a:rPr>
              <a:t> Wang, Raymond Mencia, Vlad </a:t>
            </a:r>
            <a:r>
              <a:rPr lang="en-US" dirty="0" err="1">
                <a:solidFill>
                  <a:srgbClr val="000000"/>
                </a:solidFill>
                <a:effectLst/>
                <a:latin typeface=""/>
              </a:rPr>
              <a:t>Manucharyan</a:t>
            </a:r>
            <a:r>
              <a:rPr lang="en-US" dirty="0">
                <a:solidFill>
                  <a:srgbClr val="000000"/>
                </a:solidFill>
                <a:effectLst/>
                <a:latin typeface=""/>
              </a:rPr>
              <a:t>, Maxim Vavilov</a:t>
            </a:r>
          </a:p>
          <a:p>
            <a:r>
              <a:rPr lang="en-US" dirty="0">
                <a:solidFill>
                  <a:srgbClr val="FF0000"/>
                </a:solidFill>
                <a:latin typeface=""/>
              </a:rPr>
              <a:t>UW-Madison, EPFL</a:t>
            </a:r>
            <a:endParaRPr lang="en-US" dirty="0">
              <a:solidFill>
                <a:srgbClr val="FF0000"/>
              </a:solidFill>
              <a:effectLst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699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4242-2DC6-E7F5-5100-74DB9518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300" y="106743"/>
            <a:ext cx="5348215" cy="801383"/>
          </a:xfrm>
        </p:spPr>
        <p:txBody>
          <a:bodyPr>
            <a:noAutofit/>
          </a:bodyPr>
          <a:lstStyle/>
          <a:p>
            <a:r>
              <a:rPr lang="en-US" dirty="0"/>
              <a:t>Single mode erasure qubit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4F9AF-7736-207D-D114-375F5BF22E05}"/>
              </a:ext>
            </a:extLst>
          </p:cNvPr>
          <p:cNvSpPr txBox="1">
            <a:spLocks/>
          </p:cNvSpPr>
          <p:nvPr/>
        </p:nvSpPr>
        <p:spPr>
          <a:xfrm>
            <a:off x="602282" y="30209"/>
            <a:ext cx="5144669" cy="94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"/>
              </a:rPr>
              <a:t>Multi-mode erasure qubit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98D42-C30F-1FED-F140-8DA78C12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62" y="1022318"/>
            <a:ext cx="1601005" cy="1872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E16AB4-A980-ED9E-D730-55F642781947}"/>
              </a:ext>
            </a:extLst>
          </p:cNvPr>
          <p:cNvSpPr txBox="1"/>
          <p:nvPr/>
        </p:nvSpPr>
        <p:spPr>
          <a:xfrm>
            <a:off x="602282" y="2819020"/>
            <a:ext cx="2358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"/>
              </a:rPr>
              <a:t>A. Kubica et al. 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Phys. Rev. X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"/>
              </a:rPr>
              <a:t>13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, 041022 (2023)</a:t>
            </a:r>
          </a:p>
          <a:p>
            <a:r>
              <a:rPr lang="en-US" sz="1200" dirty="0">
                <a:solidFill>
                  <a:srgbClr val="000000"/>
                </a:solidFill>
                <a:latin typeface=""/>
              </a:rPr>
              <a:t>H. Levine et al. 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Phys. Rev. X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"/>
              </a:rPr>
              <a:t>14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, 011051 (2024)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4CB04-A3EA-571A-74A1-D71C7E46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45" y="4111682"/>
            <a:ext cx="3214620" cy="2022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E771DC-34E5-9D5C-B4FB-B4D4EE52A246}"/>
              </a:ext>
            </a:extLst>
          </p:cNvPr>
          <p:cNvSpPr txBox="1"/>
          <p:nvPr/>
        </p:nvSpPr>
        <p:spPr>
          <a:xfrm>
            <a:off x="761927" y="5903708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"/>
              </a:rPr>
              <a:t>M. Thibodeau et al. 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PRX Quantum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"/>
              </a:rPr>
              <a:t>5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, 040314 (2024)</a:t>
            </a:r>
            <a:endParaRPr lang="en-US" sz="1200" dirty="0">
              <a:latin typeface="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1193E-85DB-B069-AD7C-B22AE25D8CA8}"/>
              </a:ext>
            </a:extLst>
          </p:cNvPr>
          <p:cNvSpPr txBox="1"/>
          <p:nvPr/>
        </p:nvSpPr>
        <p:spPr>
          <a:xfrm>
            <a:off x="4088977" y="5570144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"/>
              </a:rPr>
              <a:t>M. Hays et al. </a:t>
            </a:r>
          </a:p>
          <a:p>
            <a:r>
              <a:rPr lang="en-US" sz="1200" dirty="0">
                <a:solidFill>
                  <a:srgbClr val="000000"/>
                </a:solidFill>
                <a:latin typeface=""/>
              </a:rPr>
              <a:t>arXiv:2502.15459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C32C1-66CA-32CF-4CEF-E87975F0B5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48215"/>
          <a:stretch/>
        </p:blipFill>
        <p:spPr>
          <a:xfrm>
            <a:off x="3635565" y="4121090"/>
            <a:ext cx="1175748" cy="1378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E6FDC6-54F7-6C12-E41C-E1BCA4A462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371"/>
          <a:stretch/>
        </p:blipFill>
        <p:spPr>
          <a:xfrm>
            <a:off x="4811313" y="4238591"/>
            <a:ext cx="1271909" cy="1371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CA3615-DD9A-EA51-C226-11B2E4DD9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037" y="983819"/>
            <a:ext cx="1175748" cy="22288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A93D91-3E1D-AE26-428F-1F0FFA88211E}"/>
              </a:ext>
            </a:extLst>
          </p:cNvPr>
          <p:cNvSpPr txBox="1"/>
          <p:nvPr/>
        </p:nvSpPr>
        <p:spPr>
          <a:xfrm>
            <a:off x="3653228" y="3219645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lphaUcPeriod"/>
            </a:pPr>
            <a:r>
              <a:rPr lang="en-US" sz="1200" b="0" i="0" dirty="0" err="1">
                <a:solidFill>
                  <a:srgbClr val="000000"/>
                </a:solidFill>
                <a:effectLst/>
                <a:latin typeface=""/>
              </a:rPr>
              <a:t>Koottandavida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 et al.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Phys. Rev. Lett.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"/>
              </a:rPr>
              <a:t>132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, 180601 (2024)</a:t>
            </a:r>
          </a:p>
          <a:p>
            <a:r>
              <a:rPr lang="en-US" sz="1200" dirty="0">
                <a:solidFill>
                  <a:srgbClr val="000000"/>
                </a:solidFill>
                <a:latin typeface=""/>
              </a:rPr>
              <a:t>and a lot more… </a:t>
            </a:r>
            <a:endParaRPr lang="en-US" sz="1200" dirty="0">
              <a:latin typeface="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14A7C1-D320-8594-D129-6A14FA62BDD8}"/>
              </a:ext>
            </a:extLst>
          </p:cNvPr>
          <p:cNvSpPr txBox="1"/>
          <p:nvPr/>
        </p:nvSpPr>
        <p:spPr>
          <a:xfrm>
            <a:off x="855875" y="7234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"/>
              </a:rPr>
              <a:t>Dual rail </a:t>
            </a:r>
            <a:r>
              <a:rPr lang="en-US" dirty="0" err="1">
                <a:latin typeface=""/>
              </a:rPr>
              <a:t>transmon</a:t>
            </a:r>
            <a:endParaRPr lang="en-US" b="0" i="0" dirty="0">
              <a:solidFill>
                <a:srgbClr val="000000"/>
              </a:solidFill>
              <a:effectLst/>
              <a:latin typeface="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AA9E9-6F32-5D24-B795-25D045A08B65}"/>
              </a:ext>
            </a:extLst>
          </p:cNvPr>
          <p:cNvSpPr txBox="1"/>
          <p:nvPr/>
        </p:nvSpPr>
        <p:spPr>
          <a:xfrm>
            <a:off x="3611992" y="72346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"/>
              </a:rPr>
              <a:t>Dual rail cavity</a:t>
            </a:r>
            <a:endParaRPr lang="en-US" b="0" i="0" dirty="0">
              <a:solidFill>
                <a:srgbClr val="000000"/>
              </a:solidFill>
              <a:effectLst/>
              <a:latin typeface="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F71DD8-F1E8-396C-ECC1-301A5194B163}"/>
              </a:ext>
            </a:extLst>
          </p:cNvPr>
          <p:cNvSpPr txBox="1"/>
          <p:nvPr/>
        </p:nvSpPr>
        <p:spPr>
          <a:xfrm>
            <a:off x="589007" y="3696183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"/>
              </a:rPr>
              <a:t>Floquet</a:t>
            </a:r>
            <a:r>
              <a:rPr lang="en-US" dirty="0">
                <a:latin typeface=""/>
              </a:rPr>
              <a:t> fluxonium molecule</a:t>
            </a:r>
            <a:endParaRPr lang="en-US" b="0" i="0" dirty="0">
              <a:solidFill>
                <a:srgbClr val="000000"/>
              </a:solidFill>
              <a:effectLst/>
              <a:latin typeface="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B323F6-449C-4D22-E4AC-7394F8AB7679}"/>
              </a:ext>
            </a:extLst>
          </p:cNvPr>
          <p:cNvSpPr txBox="1"/>
          <p:nvPr/>
        </p:nvSpPr>
        <p:spPr>
          <a:xfrm>
            <a:off x="4088977" y="370926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"/>
              </a:rPr>
              <a:t>Harmonium</a:t>
            </a:r>
            <a:endParaRPr lang="en-US" b="0" i="0" dirty="0">
              <a:solidFill>
                <a:srgbClr val="000000"/>
              </a:solidFill>
              <a:effectLst/>
              <a:latin typeface="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E49D65-9095-4A5D-CEF4-B405AF0DF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739" y="1121454"/>
            <a:ext cx="1158364" cy="1338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37789E-97B3-1451-F572-16B1065E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897" r="29217"/>
          <a:stretch/>
        </p:blipFill>
        <p:spPr>
          <a:xfrm>
            <a:off x="8451700" y="1255961"/>
            <a:ext cx="3111398" cy="4829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10843A-2B4C-AB7F-4032-C956962B9E55}"/>
              </a:ext>
            </a:extLst>
          </p:cNvPr>
          <p:cNvSpPr txBox="1"/>
          <p:nvPr/>
        </p:nvSpPr>
        <p:spPr>
          <a:xfrm>
            <a:off x="8335691" y="2202072"/>
            <a:ext cx="3435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"/>
              </a:rPr>
              <a:t>A. Kubica et al.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Phys. Rev. X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"/>
              </a:rPr>
              <a:t>13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, 041022 (2023)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F9A2E7-62D3-5F8E-B56C-A9ED7831A2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4498" t="20087"/>
          <a:stretch/>
        </p:blipFill>
        <p:spPr>
          <a:xfrm>
            <a:off x="8480505" y="1738923"/>
            <a:ext cx="1120977" cy="4058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8A488A-F673-D7FE-092A-FEDA37CF3203}"/>
              </a:ext>
            </a:extLst>
          </p:cNvPr>
          <p:cNvSpPr txBox="1"/>
          <p:nvPr/>
        </p:nvSpPr>
        <p:spPr>
          <a:xfrm>
            <a:off x="7953724" y="72346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"/>
              </a:rPr>
              <a:t>Spin-locked g-f </a:t>
            </a:r>
            <a:r>
              <a:rPr lang="en-US" dirty="0" err="1">
                <a:latin typeface=""/>
              </a:rPr>
              <a:t>transmon</a:t>
            </a:r>
            <a:endParaRPr lang="en-US" b="0" i="0" dirty="0">
              <a:solidFill>
                <a:srgbClr val="000000"/>
              </a:solidFill>
              <a:effectLst/>
              <a:latin typeface="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A65517-A7A1-C8F0-9442-AA97E5EDDB10}"/>
              </a:ext>
            </a:extLst>
          </p:cNvPr>
          <p:cNvSpPr txBox="1"/>
          <p:nvPr/>
        </p:nvSpPr>
        <p:spPr>
          <a:xfrm>
            <a:off x="7173755" y="4646413"/>
            <a:ext cx="4389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"/>
              </a:rPr>
              <a:t>H. Putterman et al.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"/>
              </a:rPr>
              <a:t>Nature volume 638, pages927–934 (2025)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646A94-2767-386E-F95A-DFA1187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9000" y="2952914"/>
            <a:ext cx="2824963" cy="16934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DC2E88-3C5C-4B3B-0BA9-B31D565EB586}"/>
              </a:ext>
            </a:extLst>
          </p:cNvPr>
          <p:cNvSpPr txBox="1"/>
          <p:nvPr/>
        </p:nvSpPr>
        <p:spPr>
          <a:xfrm>
            <a:off x="7576910" y="2531763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"/>
              </a:rPr>
              <a:t>g-f </a:t>
            </a:r>
            <a:r>
              <a:rPr lang="en-US" dirty="0" err="1">
                <a:latin typeface=""/>
              </a:rPr>
              <a:t>transmon</a:t>
            </a:r>
            <a:r>
              <a:rPr lang="en-US" dirty="0">
                <a:latin typeface=""/>
              </a:rPr>
              <a:t> ancilla for cat qubits</a:t>
            </a:r>
            <a:endParaRPr lang="en-US" b="0" i="0" dirty="0">
              <a:solidFill>
                <a:srgbClr val="000000"/>
              </a:solidFill>
              <a:effectLst/>
              <a:latin typeface="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E101379-1CB5-1071-CFA2-AC7B5126C7FF}"/>
              </a:ext>
            </a:extLst>
          </p:cNvPr>
          <p:cNvSpPr/>
          <p:nvPr/>
        </p:nvSpPr>
        <p:spPr>
          <a:xfrm>
            <a:off x="7384870" y="5234152"/>
            <a:ext cx="4178227" cy="900388"/>
          </a:xfrm>
          <a:prstGeom prst="roundRect">
            <a:avLst/>
          </a:prstGeom>
          <a:solidFill>
            <a:srgbClr val="D5373C">
              <a:alpha val="33725"/>
            </a:srgbClr>
          </a:solidFill>
          <a:ln w="38100">
            <a:solidFill>
              <a:srgbClr val="D5373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"/>
              </a:rPr>
              <a:t>Are there good single mode erasure data qubits?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A7E540-EC62-B24A-055B-60E964143F78}"/>
              </a:ext>
            </a:extLst>
          </p:cNvPr>
          <p:cNvSpPr/>
          <p:nvPr/>
        </p:nvSpPr>
        <p:spPr>
          <a:xfrm>
            <a:off x="3278941" y="6061437"/>
            <a:ext cx="3657688" cy="38120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latin typeface=""/>
              </a:rPr>
              <a:t>J. An, H. Zhang Erasure Qubits Based on Fluxonium Circuits Wednesday L17</a:t>
            </a:r>
          </a:p>
        </p:txBody>
      </p:sp>
    </p:spTree>
    <p:extLst>
      <p:ext uri="{BB962C8B-B14F-4D97-AF65-F5344CB8AC3E}">
        <p14:creationId xmlns:p14="http://schemas.microsoft.com/office/powerpoint/2010/main" val="10662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  <p:bldP spid="26" grpId="0"/>
      <p:bldP spid="29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A35B-9E9B-D180-991E-81E712AC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"/>
              </a:rPr>
              <a:t>Integer fluxonium qubit: g-e-f subspace with good coherence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D547FE-D135-0774-EE9D-866E78FAC428}"/>
                  </a:ext>
                </a:extLst>
              </p:cNvPr>
              <p:cNvSpPr txBox="1"/>
              <p:nvPr/>
            </p:nvSpPr>
            <p:spPr>
              <a:xfrm>
                <a:off x="11994" y="2691004"/>
                <a:ext cx="2991692" cy="1447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"/>
                </a:endParaRPr>
              </a:p>
              <a:p>
                <a:r>
                  <a:rPr lang="en-US" dirty="0"/>
                  <a:t>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ext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i="1" dirty="0">
                  <a:latin typeface=""/>
                </a:endParaRPr>
              </a:p>
              <a:p>
                <a:r>
                  <a:rPr lang="en-US" i="1" dirty="0">
                    <a:latin typeface=""/>
                  </a:rPr>
                  <a:t>@  </a:t>
                </a:r>
              </a:p>
              <a:p>
                <a:r>
                  <a:rPr lang="en-US" i="1" dirty="0">
                    <a:latin typeface="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≫2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i="1" dirty="0">
                  <a:latin typeface="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D547FE-D135-0774-EE9D-866E78FAC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" y="2691004"/>
                <a:ext cx="2991692" cy="1447063"/>
              </a:xfrm>
              <a:prstGeom prst="rect">
                <a:avLst/>
              </a:prstGeom>
              <a:blipFill>
                <a:blip r:embed="rId3"/>
                <a:stretch>
                  <a:fillRect l="-4641" t="-1739"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4E4ADB-F779-9291-9472-0D278ABBAE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660" t="17550" b="12220"/>
          <a:stretch/>
        </p:blipFill>
        <p:spPr>
          <a:xfrm>
            <a:off x="8810655" y="910262"/>
            <a:ext cx="1863989" cy="2250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F235C-ACE4-20A2-565A-3F19609560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80" t="24788" r="74442" b="13548"/>
          <a:stretch/>
        </p:blipFill>
        <p:spPr>
          <a:xfrm>
            <a:off x="13131" y="395018"/>
            <a:ext cx="2682795" cy="2426350"/>
          </a:xfrm>
          <a:prstGeom prst="rect">
            <a:avLst/>
          </a:prstGeom>
        </p:spPr>
      </p:pic>
      <p:pic>
        <p:nvPicPr>
          <p:cNvPr id="7" name="Content Placeholder 39">
            <a:extLst>
              <a:ext uri="{FF2B5EF4-FFF2-40B4-BE49-F238E27FC236}">
                <a16:creationId xmlns:a16="http://schemas.microsoft.com/office/drawing/2014/main" id="{35F5B01D-AE80-A242-5C1F-94A56974B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123" y="640815"/>
            <a:ext cx="4042057" cy="4042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38459-FA4D-4405-CB7A-8121D8A50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955" y="4163593"/>
            <a:ext cx="2392723" cy="239272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A3FFDE8-6D9F-94DC-8FA3-82D52AAB7AB9}"/>
              </a:ext>
            </a:extLst>
          </p:cNvPr>
          <p:cNvGrpSpPr/>
          <p:nvPr/>
        </p:nvGrpSpPr>
        <p:grpSpPr>
          <a:xfrm>
            <a:off x="2545123" y="3043339"/>
            <a:ext cx="6773470" cy="3512977"/>
            <a:chOff x="2545123" y="3043339"/>
            <a:chExt cx="6773470" cy="35129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36A03FC-448D-5E07-87F9-CAAAF2A116C3}"/>
                    </a:ext>
                  </a:extLst>
                </p:cNvPr>
                <p:cNvSpPr txBox="1"/>
                <p:nvPr/>
              </p:nvSpPr>
              <p:spPr>
                <a:xfrm>
                  <a:off x="6172200" y="5814638"/>
                  <a:ext cx="2820359" cy="7416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𝑑𝑖𝑒𝑙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1400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=4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𝐺𝐻𝑧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=0.133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𝐺𝐻𝑧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36A03FC-448D-5E07-87F9-CAAAF2A116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5814638"/>
                  <a:ext cx="2820359" cy="74167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C81238BA-18E4-957E-C466-5E92415B6BF9}"/>
                    </a:ext>
                  </a:extLst>
                </p:cNvPr>
                <p:cNvSpPr/>
                <p:nvPr/>
              </p:nvSpPr>
              <p:spPr>
                <a:xfrm>
                  <a:off x="2545123" y="4787273"/>
                  <a:ext cx="3807072" cy="1566523"/>
                </a:xfrm>
                <a:prstGeom prst="roundRect">
                  <a:avLst/>
                </a:prstGeom>
                <a:solidFill>
                  <a:srgbClr val="4999C3">
                    <a:alpha val="33725"/>
                  </a:srgbClr>
                </a:solidFill>
                <a:ln w="38100">
                  <a:solidFill>
                    <a:srgbClr val="4999C3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2000" b="0" i="0" dirty="0">
                      <a:solidFill>
                        <a:schemeClr val="tx1"/>
                      </a:solidFill>
                      <a:effectLst/>
                      <a:latin typeface=""/>
                    </a:rPr>
                    <a:t>Trade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𝑔𝑒</m:t>
                          </m:r>
                        </m:sup>
                      </m:sSubSup>
                    </m:oMath>
                  </a14:m>
                  <a:r>
                    <a:rPr lang="en-US" sz="2000" b="0" i="0" dirty="0">
                      <a:solidFill>
                        <a:schemeClr val="tx1"/>
                      </a:solidFill>
                      <a:effectLst/>
                      <a:latin typeface=""/>
                    </a:rPr>
                    <a:t>(erasure) for more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a14:m>
                  <a:r>
                    <a:rPr lang="en-US" sz="2000" b="0" i="0" dirty="0">
                      <a:solidFill>
                        <a:schemeClr val="tx1"/>
                      </a:solidFill>
                      <a:effectLst/>
                      <a:latin typeface=""/>
                    </a:rPr>
                    <a:t>(depolarization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"/>
                    </a:rPr>
                    <a:t>/ robustness to flux noise) by using a lighter fluxonium</a:t>
                  </a:r>
                </a:p>
              </p:txBody>
            </p:sp>
          </mc:Choice>
          <mc:Fallback xmlns="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C81238BA-18E4-957E-C466-5E92415B6B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5123" y="4787273"/>
                  <a:ext cx="3807072" cy="1566523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4999C3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1D7ABB-0F0C-FCB2-60F4-87783273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73882" y="3043339"/>
              <a:ext cx="2944711" cy="28721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4B1EB-43C9-8F0E-65F7-5CC557F118A0}"/>
              </a:ext>
            </a:extLst>
          </p:cNvPr>
          <p:cNvGrpSpPr/>
          <p:nvPr/>
        </p:nvGrpSpPr>
        <p:grpSpPr>
          <a:xfrm>
            <a:off x="9195036" y="3277461"/>
            <a:ext cx="2959218" cy="3165926"/>
            <a:chOff x="9195036" y="3277461"/>
            <a:chExt cx="2959218" cy="31659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C9F145-381C-F335-8EEF-F9EFCBA94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95036" y="3277461"/>
              <a:ext cx="2959217" cy="25965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57E36A-B417-F544-3D3A-620217CA7BC4}"/>
                    </a:ext>
                  </a:extLst>
                </p:cNvPr>
                <p:cNvSpPr txBox="1"/>
                <p:nvPr/>
              </p:nvSpPr>
              <p:spPr>
                <a:xfrm>
                  <a:off x="9209544" y="5947738"/>
                  <a:ext cx="2944710" cy="4956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𝐺𝐻𝑧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,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𝑒𝑓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=0.134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𝐺𝐻𝑧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57E36A-B417-F544-3D3A-620217CA7B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9544" y="5947738"/>
                  <a:ext cx="2944710" cy="495649"/>
                </a:xfrm>
                <a:prstGeom prst="rect">
                  <a:avLst/>
                </a:prstGeom>
                <a:blipFill>
                  <a:blip r:embed="rId13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7338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0FF0-E213-D6AA-7C90-FB433087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Erasure conversion of actual gate errors in fluxonium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A496D-ED9B-190F-CC45-7F5AC7A7A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01" y="1711097"/>
            <a:ext cx="3048011" cy="300052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3DE2C7F-F6B6-5437-2F3A-22BC2AC1A88D}"/>
              </a:ext>
            </a:extLst>
          </p:cNvPr>
          <p:cNvGrpSpPr/>
          <p:nvPr/>
        </p:nvGrpSpPr>
        <p:grpSpPr>
          <a:xfrm>
            <a:off x="4288630" y="744745"/>
            <a:ext cx="6435404" cy="1477328"/>
            <a:chOff x="4463082" y="860625"/>
            <a:chExt cx="6435404" cy="1477328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BAFDBEC-AB04-D94F-1299-0A19E3A21C87}"/>
                </a:ext>
              </a:extLst>
            </p:cNvPr>
            <p:cNvSpPr/>
            <p:nvPr/>
          </p:nvSpPr>
          <p:spPr>
            <a:xfrm>
              <a:off x="4463082" y="1453595"/>
              <a:ext cx="2197100" cy="800100"/>
            </a:xfrm>
            <a:prstGeom prst="round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C927C5-010B-C434-BA75-2CFB1019A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429007" flipH="1">
              <a:off x="5871567" y="1059916"/>
              <a:ext cx="1365060" cy="3983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5C6A9A-3D21-5AEF-A824-A923145CFA16}"/>
                </a:ext>
              </a:extLst>
            </p:cNvPr>
            <p:cNvSpPr txBox="1"/>
            <p:nvPr/>
          </p:nvSpPr>
          <p:spPr>
            <a:xfrm>
              <a:off x="7494876" y="860625"/>
              <a:ext cx="340361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"/>
                </a:rPr>
                <a:t>3. Correct additional leakage with erasure conversion on higher levels. </a:t>
              </a:r>
            </a:p>
            <a:p>
              <a:r>
                <a:rPr lang="en-US" sz="1200" dirty="0">
                  <a:latin typeface=""/>
                </a:rPr>
                <a:t>Leakage be mitigated by accelerated adiabatic gates (F. Setiawan et a. 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PRX Quantum </a:t>
              </a:r>
              <a:r>
                <a:rPr lang="en-US" sz="1200" b="1" i="0" dirty="0">
                  <a:solidFill>
                    <a:srgbClr val="000000"/>
                  </a:solidFill>
                  <a:effectLst/>
                  <a:latin typeface=""/>
                </a:rPr>
                <a:t>2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, 030306 (2021)</a:t>
              </a:r>
              <a:r>
                <a:rPr lang="en-US" sz="1200" dirty="0">
                  <a:latin typeface=""/>
                </a:rPr>
                <a:t> )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4B366B4-87B9-3879-C94C-5D8F8A36A538}"/>
              </a:ext>
            </a:extLst>
          </p:cNvPr>
          <p:cNvCxnSpPr>
            <a:cxnSpLocks/>
          </p:cNvCxnSpPr>
          <p:nvPr/>
        </p:nvCxnSpPr>
        <p:spPr>
          <a:xfrm>
            <a:off x="6290745" y="3273061"/>
            <a:ext cx="0" cy="54653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5E6BEC0-5913-FA53-469B-8BC01109B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28093" flipH="1" flipV="1">
            <a:off x="6294896" y="3067124"/>
            <a:ext cx="1614773" cy="411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11169B-BB4D-3591-98E1-C3AE138AB5E9}"/>
                  </a:ext>
                </a:extLst>
              </p:cNvPr>
              <p:cNvSpPr txBox="1"/>
              <p:nvPr/>
            </p:nvSpPr>
            <p:spPr>
              <a:xfrm>
                <a:off x="7378384" y="2326751"/>
                <a:ext cx="4383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"/>
                  </a:rPr>
                  <a:t>1. Convert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>
                    <a:latin typeface=""/>
                  </a:rPr>
                  <a:t> decay to erasure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11169B-BB4D-3591-98E1-C3AE138AB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384" y="2326751"/>
                <a:ext cx="4383552" cy="369332"/>
              </a:xfrm>
              <a:prstGeom prst="rect">
                <a:avLst/>
              </a:prstGeom>
              <a:blipFill>
                <a:blip r:embed="rId4"/>
                <a:stretch>
                  <a:fillRect l="-1156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3572B75-5D14-CEE1-0D3E-B9D3E0E431EB}"/>
              </a:ext>
            </a:extLst>
          </p:cNvPr>
          <p:cNvGrpSpPr/>
          <p:nvPr/>
        </p:nvGrpSpPr>
        <p:grpSpPr>
          <a:xfrm>
            <a:off x="-20566" y="685951"/>
            <a:ext cx="4630571" cy="5778349"/>
            <a:chOff x="-20566" y="685951"/>
            <a:chExt cx="4630571" cy="57783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1E933B-791E-0201-1CA2-2B26E0DD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0566" y="3359080"/>
              <a:ext cx="2726771" cy="31052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551B71-19EE-6532-6202-D5909E18A8B3}"/>
                </a:ext>
              </a:extLst>
            </p:cNvPr>
            <p:cNvSpPr txBox="1"/>
            <p:nvPr/>
          </p:nvSpPr>
          <p:spPr>
            <a:xfrm>
              <a:off x="2399501" y="3359080"/>
              <a:ext cx="2210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"/>
                </a:rPr>
                <a:t>2. Reduce intermediate-state decay by dark state transition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F2DC4A2-9528-D9A7-D0EE-8EF062060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443705">
              <a:off x="2911268" y="2768376"/>
              <a:ext cx="1630064" cy="4452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E7FC14-399E-9247-B1D2-D96ACE910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89" y="685951"/>
              <a:ext cx="2413000" cy="27125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AEF745-0C64-3708-7B45-6B1FF659EF9D}"/>
              </a:ext>
            </a:extLst>
          </p:cNvPr>
          <p:cNvGrpSpPr/>
          <p:nvPr/>
        </p:nvGrpSpPr>
        <p:grpSpPr>
          <a:xfrm>
            <a:off x="7532535" y="2785518"/>
            <a:ext cx="4562952" cy="3630913"/>
            <a:chOff x="7502043" y="2833387"/>
            <a:chExt cx="4562952" cy="363091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ED2F81A-708F-F90C-8C13-7C4120F301C0}"/>
                </a:ext>
              </a:extLst>
            </p:cNvPr>
            <p:cNvSpPr/>
            <p:nvPr/>
          </p:nvSpPr>
          <p:spPr>
            <a:xfrm>
              <a:off x="7502043" y="2833387"/>
              <a:ext cx="4562952" cy="3630913"/>
            </a:xfrm>
            <a:prstGeom prst="roundRect">
              <a:avLst>
                <a:gd name="adj" fmla="val 8590"/>
              </a:avLst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  <a:latin typeface=""/>
                </a:rPr>
                <a:t>The same idea applies to entangling gates that involve higher levels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7C94A8-CF28-5450-E92D-FE7537921B5F}"/>
                </a:ext>
              </a:extLst>
            </p:cNvPr>
            <p:cNvSpPr txBox="1"/>
            <p:nvPr/>
          </p:nvSpPr>
          <p:spPr>
            <a:xfrm>
              <a:off x="7502043" y="5553032"/>
              <a:ext cx="1915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"/>
                </a:rPr>
                <a:t>L. Ding et al. </a:t>
              </a:r>
            </a:p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Phys. Rev. X </a:t>
              </a:r>
              <a:r>
                <a:rPr lang="en-US" sz="1200" b="1" i="0" dirty="0">
                  <a:solidFill>
                    <a:srgbClr val="000000"/>
                  </a:solidFill>
                  <a:effectLst/>
                  <a:latin typeface=""/>
                </a:rPr>
                <a:t>13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, 031035 </a:t>
              </a:r>
            </a:p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(2023)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90A7D5-75BD-05F0-9ECD-B46EFFE5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36242" y="3573215"/>
              <a:ext cx="1420053" cy="1942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86F309-C7FD-4A50-C702-F713A378606A}"/>
                </a:ext>
              </a:extLst>
            </p:cNvPr>
            <p:cNvSpPr txBox="1"/>
            <p:nvPr/>
          </p:nvSpPr>
          <p:spPr>
            <a:xfrm>
              <a:off x="9750579" y="5553031"/>
              <a:ext cx="23144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effectLst/>
                  <a:latin typeface=""/>
                </a:rPr>
                <a:t>F. Setiawan et al</a:t>
              </a:r>
              <a:r>
                <a:rPr lang="en-US" sz="1200" dirty="0">
                  <a:latin typeface=""/>
                </a:rPr>
                <a:t>. </a:t>
              </a:r>
            </a:p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Phys. Rev. Applied </a:t>
              </a:r>
              <a:r>
                <a:rPr lang="en-US" sz="1200" b="1" i="0" dirty="0">
                  <a:solidFill>
                    <a:srgbClr val="000000"/>
                  </a:solidFill>
                  <a:effectLst/>
                  <a:latin typeface=""/>
                </a:rPr>
                <a:t>19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, 034071 </a:t>
              </a:r>
            </a:p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"/>
                </a:rPr>
                <a:t>(2023)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CE6F09-73D2-F2E9-800D-01CA5340F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05913" y="3782127"/>
              <a:ext cx="2709464" cy="1733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9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5C29-EBDA-43DE-3659-72BE4A066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A71C-D027-A193-7C40-70D56A7C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"/>
              </a:rPr>
              <a:t>Dispersive erasure detection: concept and SNR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BAA28-7880-5393-CEB9-7216D9428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771440"/>
            <a:ext cx="4074068" cy="2469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C5A6B-51C5-345C-D4FB-FD0922000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69" y="1024361"/>
            <a:ext cx="2713630" cy="1805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63F6B1-C36D-0B7D-DF02-36AC1347D02E}"/>
                  </a:ext>
                </a:extLst>
              </p:cNvPr>
              <p:cNvSpPr txBox="1"/>
              <p:nvPr/>
            </p:nvSpPr>
            <p:spPr>
              <a:xfrm>
                <a:off x="258184" y="2887148"/>
                <a:ext cx="3335908" cy="714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</m:acc>
                                        </m:e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latin typeface="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63F6B1-C36D-0B7D-DF02-36AC1347D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84" y="2887148"/>
                <a:ext cx="3335908" cy="714042"/>
              </a:xfrm>
              <a:prstGeom prst="rect">
                <a:avLst/>
              </a:prstGeom>
              <a:blipFill>
                <a:blip r:embed="rId4"/>
                <a:stretch>
                  <a:fillRect t="-131579" b="-187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E8E52E0-3211-4D56-67CD-DAF992D050E6}"/>
              </a:ext>
            </a:extLst>
          </p:cNvPr>
          <p:cNvGrpSpPr/>
          <p:nvPr/>
        </p:nvGrpSpPr>
        <p:grpSpPr>
          <a:xfrm>
            <a:off x="4226469" y="404801"/>
            <a:ext cx="7797142" cy="6037189"/>
            <a:chOff x="4226469" y="404801"/>
            <a:chExt cx="7797142" cy="60371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00553FA-F627-CE48-5334-CA9D4EDF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8900" y="404801"/>
              <a:ext cx="3061816" cy="16930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4AF70A-29CD-B830-2F51-CC83AA1AB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3465" y="1709334"/>
              <a:ext cx="3370146" cy="287695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1F5F2A-1BA6-89BA-F923-E14B43A20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6469" y="2042232"/>
              <a:ext cx="4252904" cy="4399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59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F56D0-9BE2-2509-6221-E82D41E3D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EF0C-C5FC-82E2-D344-D1E68BDC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Dispersive erasure detection: Dephasing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6BC373D7-0DFF-F93A-E54F-8B4C117FCE8E}"/>
                  </a:ext>
                </a:extLst>
              </p:cNvPr>
              <p:cNvSpPr/>
              <p:nvPr/>
            </p:nvSpPr>
            <p:spPr>
              <a:xfrm>
                <a:off x="90183" y="1021195"/>
                <a:ext cx="5478467" cy="5387349"/>
              </a:xfrm>
              <a:prstGeom prst="roundRect">
                <a:avLst>
                  <a:gd name="adj" fmla="val 8590"/>
                </a:avLst>
              </a:prstGeom>
              <a:noFill/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2600" i="0" dirty="0">
                    <a:solidFill>
                      <a:schemeClr val="tx1"/>
                    </a:solidFill>
                    <a:effectLst/>
                    <a:latin typeface=""/>
                  </a:rPr>
                  <a:t>Part 1 Measurement dephasing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= ℏ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ℏ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ℏ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i="1" dirty="0">
                  <a:solidFill>
                    <a:schemeClr val="bg1"/>
                  </a:solidFill>
                  <a:latin typeface="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ℏ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+ℏ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(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en-US" sz="2000" i="1" dirty="0">
                  <a:solidFill>
                    <a:schemeClr val="bg1"/>
                  </a:solidFill>
                  <a:latin typeface="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𝑟𝑒𝑎𝑑𝑜𝑢𝑡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"/>
                </a:endParaRPr>
              </a:p>
              <a:p>
                <a:r>
                  <a:rPr lang="en-US" sz="2000" dirty="0">
                    <a:latin typeface="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2 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6CBE7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6CBE7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6CBE7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4999C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4999C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4999C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rgbClr val="D5373C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6CBE7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6CBE7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6CBE7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)(4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rgbClr val="D5373C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4999C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4999C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4999C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"/>
                  </a:rPr>
                  <a:t>.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6BC373D7-0DFF-F93A-E54F-8B4C117FC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3" y="1021195"/>
                <a:ext cx="5478467" cy="5387349"/>
              </a:xfrm>
              <a:prstGeom prst="roundRect">
                <a:avLst>
                  <a:gd name="adj" fmla="val 8590"/>
                </a:avLst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55D5376-FBA3-3855-EEBD-D9BEC05862C5}"/>
              </a:ext>
            </a:extLst>
          </p:cNvPr>
          <p:cNvSpPr txBox="1"/>
          <p:nvPr/>
        </p:nvSpPr>
        <p:spPr>
          <a:xfrm>
            <a:off x="239670" y="651863"/>
            <a:ext cx="517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"/>
              </a:rPr>
              <a:t>Assume |a&gt;,|b&gt; are the two computational states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FBAE4F-71FF-8EE4-7029-66748569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16" t="14355" r="6406" b="1364"/>
          <a:stretch/>
        </p:blipFill>
        <p:spPr>
          <a:xfrm>
            <a:off x="6310488" y="2666959"/>
            <a:ext cx="2698913" cy="2724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CC165-E203-9661-FCF0-40D98A49E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503" y="2396434"/>
            <a:ext cx="1818848" cy="17149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B3782F-4581-2BC2-CA90-83AA2439C05C}"/>
              </a:ext>
            </a:extLst>
          </p:cNvPr>
          <p:cNvSpPr txBox="1"/>
          <p:nvPr/>
        </p:nvSpPr>
        <p:spPr>
          <a:xfrm>
            <a:off x="6558589" y="6408544"/>
            <a:ext cx="560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BD507-4F19-6335-207E-6EE45F741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968" y="3448763"/>
            <a:ext cx="3078816" cy="1702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9662E-10A7-1527-4137-55E6CC7B48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115"/>
          <a:stretch/>
        </p:blipFill>
        <p:spPr>
          <a:xfrm>
            <a:off x="2829416" y="3494149"/>
            <a:ext cx="2653640" cy="2230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224F05-656C-3336-B5C0-6BC8AB8309FB}"/>
                  </a:ext>
                </a:extLst>
              </p:cNvPr>
              <p:cNvSpPr txBox="1"/>
              <p:nvPr/>
            </p:nvSpPr>
            <p:spPr>
              <a:xfrm>
                <a:off x="3054354" y="5746294"/>
                <a:ext cx="236173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Assumption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drive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0.06</m:t>
                    </m:r>
                    <m:r>
                      <a:rPr lang="en-US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"/>
                  </a:rPr>
                  <a:t> GHz,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m:rPr>
                        <m:nor/>
                      </m:rPr>
                      <a:rPr lang="en-US" sz="1200" dirty="0">
                        <a:solidFill>
                          <a:schemeClr val="tx1"/>
                        </a:solidFill>
                        <a:latin typeface=""/>
                      </a:rPr>
                      <m:t>MHz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20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20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×2+5=17</m:t>
                        </m:r>
                      </m:e>
                    </m:d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"/>
                  </a:rPr>
                  <a:t>MHz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224F05-656C-3336-B5C0-6BC8AB83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354" y="5746294"/>
                <a:ext cx="2361733" cy="646331"/>
              </a:xfrm>
              <a:prstGeom prst="rect">
                <a:avLst/>
              </a:prstGeom>
              <a:blipFill>
                <a:blip r:embed="rId8"/>
                <a:stretch>
                  <a:fillRect t="-1923" r="-1604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6FE3AE-F118-5BB6-DE48-D9C3D9478AA0}"/>
                  </a:ext>
                </a:extLst>
              </p:cNvPr>
              <p:cNvSpPr txBox="1"/>
              <p:nvPr/>
            </p:nvSpPr>
            <p:spPr>
              <a:xfrm>
                <a:off x="684915" y="4115299"/>
                <a:ext cx="3679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6CBE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6CBE7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6CBE7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6CBE7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6FE3AE-F118-5BB6-DE48-D9C3D9478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15" y="4115299"/>
                <a:ext cx="36799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A63C25-FC0E-05A9-C8BD-31788A22368E}"/>
                  </a:ext>
                </a:extLst>
              </p:cNvPr>
              <p:cNvSpPr txBox="1"/>
              <p:nvPr/>
            </p:nvSpPr>
            <p:spPr>
              <a:xfrm>
                <a:off x="563411" y="3669857"/>
                <a:ext cx="489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4999C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4999C3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4999C3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4999C3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A63C25-FC0E-05A9-C8BD-31788A223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11" y="3669857"/>
                <a:ext cx="48949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C91656-3198-2D9F-2D6B-6470AE668DE5}"/>
                  </a:ext>
                </a:extLst>
              </p:cNvPr>
              <p:cNvSpPr txBox="1"/>
              <p:nvPr/>
            </p:nvSpPr>
            <p:spPr>
              <a:xfrm>
                <a:off x="942463" y="4217513"/>
                <a:ext cx="13930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D5373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D5373C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D5373C"/>
                              </a:solidFill>
                              <a:latin typeface="Cambria Math" panose="02040503050406030204" pitchFamily="18" charset="0"/>
                            </a:rPr>
                            <m:t>𝐿𝑒𝑎𝑘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D5373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rgbClr val="D5373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D5373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rgbClr val="D5373C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C91656-3198-2D9F-2D6B-6470AE668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63" y="4217513"/>
                <a:ext cx="1393046" cy="369332"/>
              </a:xfrm>
              <a:prstGeom prst="rect">
                <a:avLst/>
              </a:prstGeom>
              <a:blipFill>
                <a:blip r:embed="rId11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D533E77-7B2A-914B-3E30-1F369579D522}"/>
                  </a:ext>
                </a:extLst>
              </p:cNvPr>
              <p:cNvSpPr/>
              <p:nvPr/>
            </p:nvSpPr>
            <p:spPr>
              <a:xfrm>
                <a:off x="5819801" y="1021195"/>
                <a:ext cx="6282015" cy="5387349"/>
              </a:xfrm>
              <a:prstGeom prst="roundRect">
                <a:avLst>
                  <a:gd name="adj" fmla="val 8590"/>
                </a:avLst>
              </a:prstGeom>
              <a:noFill/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2600" i="0" dirty="0">
                    <a:solidFill>
                      <a:schemeClr val="tx1"/>
                    </a:solidFill>
                    <a:effectLst/>
                    <a:latin typeface=""/>
                  </a:rPr>
                  <a:t>Part 2 Phase smearing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 dirty="0"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sz="1900" b="0" i="0" dirty="0" smtClean="0">
                          <a:latin typeface="Cambria Math" panose="02040503050406030204" pitchFamily="18" charset="0"/>
                        </a:rPr>
                        <m:t>ar</m:t>
                      </m:r>
                      <m:r>
                        <a:rPr lang="en-US" sz="1900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9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1900" b="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9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900" i="0" dirty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19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trlPr>
                            <a:rPr lang="en-US" sz="19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9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9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nary>
                            <m:naryPr>
                              <m:ctrlPr>
                                <a:rPr lang="en-US" sz="190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9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9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sz="19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19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bar>
                                  <m:d>
                                    <m:dPr>
                                      <m:ctrlPr>
                                        <a:rPr lang="en-US" sz="19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9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900" i="1" dirty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900" i="1" dirty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bar>
                                    <m:barPr>
                                      <m:pos m:val="top"/>
                                      <m:ctrlPr>
                                        <a:rPr lang="en-US" sz="19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19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bar>
                                  <m:d>
                                    <m:dPr>
                                      <m:ctrlPr>
                                        <a:rPr lang="en-US" sz="19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9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900" i="1" dirty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900" i="1" dirty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e>
                          </m:nary>
                        </m:e>
                      </m:nary>
                      <m:r>
                        <m:rPr>
                          <m:sty m:val="p"/>
                        </m:rPr>
                        <a:rPr lang="en-US" sz="1900" i="1" dirty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9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900" i="1" dirty="0"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9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900" i="1" dirty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9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9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9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9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900" i="1" dirty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9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9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900" dirty="0">
                  <a:latin typeface="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"/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D533E77-7B2A-914B-3E30-1F369579D5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801" y="1021195"/>
                <a:ext cx="6282015" cy="5387349"/>
              </a:xfrm>
              <a:prstGeom prst="roundRect">
                <a:avLst>
                  <a:gd name="adj" fmla="val 8590"/>
                </a:avLst>
              </a:prstGeom>
              <a:blipFill>
                <a:blip r:embed="rId12"/>
                <a:stretch>
                  <a:fillRect t="-1147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E89A65AE-3FA9-7903-871B-40EEC341B4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115"/>
          <a:stretch/>
        </p:blipFill>
        <p:spPr>
          <a:xfrm>
            <a:off x="8662309" y="2488858"/>
            <a:ext cx="3453241" cy="2902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4403749-CDCD-D752-4C9B-72C3D5EA6B51}"/>
                  </a:ext>
                </a:extLst>
              </p:cNvPr>
              <p:cNvSpPr txBox="1"/>
              <p:nvPr/>
            </p:nvSpPr>
            <p:spPr>
              <a:xfrm>
                <a:off x="8725951" y="5419899"/>
                <a:ext cx="3325956" cy="350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0" dirty="0">
                    <a:solidFill>
                      <a:schemeClr val="tx1"/>
                    </a:solidFill>
                    <a:latin typeface=""/>
                  </a:rPr>
                  <a:t>Assume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b="0" i="0" dirty="0" smtClean="0">
                        <a:solidFill>
                          <a:schemeClr val="tx1"/>
                        </a:solidFill>
                        <a:latin typeface=""/>
                      </a:rPr>
                      <m:t>Photon</m:t>
                    </m:r>
                    <m:r>
                      <m:rPr>
                        <m:nor/>
                      </m:rPr>
                      <a:rPr lang="en-US" sz="1200" b="0" i="0" dirty="0" smtClean="0">
                        <a:solidFill>
                          <a:schemeClr val="tx1"/>
                        </a:solidFill>
                        <a:latin typeface=""/>
                      </a:rPr>
                      <m:t> </m:t>
                    </m:r>
                    <m:r>
                      <m:rPr>
                        <m:nor/>
                      </m:rPr>
                      <a:rPr lang="en-US" sz="1200" b="0" i="0" dirty="0" smtClean="0">
                        <a:solidFill>
                          <a:schemeClr val="tx1"/>
                        </a:solidFill>
                        <a:latin typeface=""/>
                      </a:rPr>
                      <m:t>number</m:t>
                    </m:r>
                    <m:r>
                      <a:rPr lang="en-US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func>
                      <m:funcPr>
                        <m:ctrlPr>
                          <a:rPr lang="en-US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400 </m:t>
                            </m:r>
                            <m:r>
                              <m:rPr>
                                <m:nor/>
                              </m:rPr>
                              <a:rPr lang="en-US" sz="1200" dirty="0">
                                <a:solidFill>
                                  <a:schemeClr val="tx1"/>
                                </a:solidFill>
                                <a:latin typeface=""/>
                              </a:rPr>
                              <m:t>ns</m:t>
                            </m:r>
                          </m:den>
                        </m:f>
                      </m:e>
                    </m:func>
                  </m:oMath>
                </a14:m>
                <a:endParaRPr lang="en-US" sz="1200" dirty="0">
                  <a:solidFill>
                    <a:schemeClr val="tx1"/>
                  </a:solidFill>
                  <a:latin typeface="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4403749-CDCD-D752-4C9B-72C3D5EA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5951" y="5419899"/>
                <a:ext cx="3325956" cy="350224"/>
              </a:xfrm>
              <a:prstGeom prst="rect">
                <a:avLst/>
              </a:prstGeom>
              <a:blipFill>
                <a:blip r:embed="rId1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6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B030E-8918-A1E9-B2B9-ACC8130F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Dispersive erasure detection: dephasing from simulation</a:t>
            </a:r>
            <a:endParaRPr lang="en-US" dirty="0">
              <a:latin typeface="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AFE56-3E8D-3F74-45ED-29410D236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16" t="14355" r="6406" b="1364"/>
          <a:stretch/>
        </p:blipFill>
        <p:spPr>
          <a:xfrm>
            <a:off x="8059159" y="1625085"/>
            <a:ext cx="3573470" cy="3607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189F-75AE-10CE-A1E4-A685D79FE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5" y="1533081"/>
            <a:ext cx="6132374" cy="4787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797B01-C67E-053B-9A80-663E350278A7}"/>
              </a:ext>
            </a:extLst>
          </p:cNvPr>
          <p:cNvSpPr txBox="1"/>
          <p:nvPr/>
        </p:nvSpPr>
        <p:spPr>
          <a:xfrm>
            <a:off x="1071586" y="1021973"/>
            <a:ext cx="2775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"/>
              </a:rPr>
              <a:t>w/ out resonator decay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6944FD-4F79-41A4-1E06-F6647F281317}"/>
              </a:ext>
            </a:extLst>
          </p:cNvPr>
          <p:cNvSpPr/>
          <p:nvPr/>
        </p:nvSpPr>
        <p:spPr>
          <a:xfrm>
            <a:off x="3776484" y="1061351"/>
            <a:ext cx="3526971" cy="5298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1C6614-252D-2379-F1E2-5D9E266E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5" y="1533081"/>
            <a:ext cx="6132374" cy="4787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A213CD-BC62-631C-F958-31CB23C6B232}"/>
              </a:ext>
            </a:extLst>
          </p:cNvPr>
          <p:cNvSpPr txBox="1"/>
          <p:nvPr/>
        </p:nvSpPr>
        <p:spPr>
          <a:xfrm>
            <a:off x="4457700" y="1039075"/>
            <a:ext cx="2212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"/>
              </a:rPr>
              <a:t>w/ resonator decay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FB97-FE3B-3971-EA2E-55CADDAA3D57}"/>
              </a:ext>
            </a:extLst>
          </p:cNvPr>
          <p:cNvSpPr txBox="1"/>
          <p:nvPr/>
        </p:nvSpPr>
        <p:spPr>
          <a:xfrm>
            <a:off x="8059159" y="5232915"/>
            <a:ext cx="3573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"/>
              </a:rPr>
              <a:t>Phase smearing is the major cause of dephasing</a:t>
            </a:r>
          </a:p>
        </p:txBody>
      </p:sp>
    </p:spTree>
    <p:extLst>
      <p:ext uri="{BB962C8B-B14F-4D97-AF65-F5344CB8AC3E}">
        <p14:creationId xmlns:p14="http://schemas.microsoft.com/office/powerpoint/2010/main" val="36562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D31AA-AE74-4859-586A-EBDACB5D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F07C-2B78-6AB9-D5F5-80924A8F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501"/>
            <a:ext cx="2558716" cy="790600"/>
          </a:xfrm>
        </p:spPr>
        <p:txBody>
          <a:bodyPr>
            <a:normAutofit/>
          </a:bodyPr>
          <a:lstStyle/>
          <a:p>
            <a:r>
              <a:rPr lang="en-US" dirty="0">
                <a:latin typeface=""/>
              </a:rPr>
              <a:t>Summary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631C613-0A2F-5F64-5702-BC4CC30D8430}"/>
              </a:ext>
            </a:extLst>
          </p:cNvPr>
          <p:cNvSpPr/>
          <p:nvPr/>
        </p:nvSpPr>
        <p:spPr>
          <a:xfrm>
            <a:off x="3777097" y="2061275"/>
            <a:ext cx="4380798" cy="42325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tx1"/>
              </a:solidFill>
              <a:effectLst/>
              <a:latin typeface="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DCDE58-78DA-0031-A885-BC6F0AB8E421}"/>
              </a:ext>
            </a:extLst>
          </p:cNvPr>
          <p:cNvSpPr/>
          <p:nvPr/>
        </p:nvSpPr>
        <p:spPr>
          <a:xfrm>
            <a:off x="8235384" y="2061275"/>
            <a:ext cx="3905817" cy="42325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tx1"/>
              </a:solidFill>
              <a:effectLst/>
              <a:latin typeface=""/>
            </a:endParaRPr>
          </a:p>
          <a:p>
            <a:endParaRPr lang="en-US" b="0" i="0" dirty="0">
              <a:solidFill>
                <a:schemeClr val="tx1"/>
              </a:solidFill>
              <a:effectLst/>
              <a:latin typeface=""/>
            </a:endParaRPr>
          </a:p>
          <a:p>
            <a:endParaRPr lang="en-US" dirty="0">
              <a:solidFill>
                <a:schemeClr val="tx1"/>
              </a:solidFill>
              <a:latin typeface=""/>
            </a:endParaRPr>
          </a:p>
          <a:p>
            <a:endParaRPr lang="en-US" b="0" i="0" dirty="0">
              <a:solidFill>
                <a:schemeClr val="tx1"/>
              </a:solidFill>
              <a:effectLst/>
              <a:latin typeface=""/>
            </a:endParaRPr>
          </a:p>
          <a:p>
            <a:endParaRPr lang="en-US" dirty="0">
              <a:solidFill>
                <a:schemeClr val="tx1"/>
              </a:solidFill>
              <a:latin typeface=""/>
            </a:endParaRPr>
          </a:p>
          <a:p>
            <a:endParaRPr lang="en-US" b="0" i="0" dirty="0">
              <a:solidFill>
                <a:schemeClr val="tx1"/>
              </a:solidFill>
              <a:effectLst/>
              <a:latin typeface=""/>
            </a:endParaRPr>
          </a:p>
          <a:p>
            <a:endParaRPr lang="en-US" dirty="0">
              <a:solidFill>
                <a:schemeClr val="tx1"/>
              </a:solidFill>
              <a:latin typeface=""/>
            </a:endParaRPr>
          </a:p>
          <a:p>
            <a:endParaRPr lang="en-US" b="0" i="0" dirty="0">
              <a:solidFill>
                <a:schemeClr val="tx1"/>
              </a:solidFill>
              <a:effectLst/>
              <a:latin typeface=""/>
            </a:endParaRPr>
          </a:p>
          <a:p>
            <a:endParaRPr lang="en-US" dirty="0">
              <a:solidFill>
                <a:schemeClr val="tx1"/>
              </a:solidFill>
              <a:latin typeface=""/>
            </a:endParaRPr>
          </a:p>
          <a:p>
            <a:endParaRPr lang="en-US" b="0" i="0" dirty="0">
              <a:solidFill>
                <a:schemeClr val="tx1"/>
              </a:solidFill>
              <a:effectLst/>
              <a:latin typeface="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D1EBC7A-8D65-7206-3096-D99FD9489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297" y="3034166"/>
            <a:ext cx="2081260" cy="2048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2FF45B0D-6962-2A50-3446-2AF550A1C519}"/>
                  </a:ext>
                </a:extLst>
              </p:cNvPr>
              <p:cNvSpPr/>
              <p:nvPr/>
            </p:nvSpPr>
            <p:spPr>
              <a:xfrm>
                <a:off x="262451" y="1694028"/>
                <a:ext cx="5830740" cy="1146874"/>
              </a:xfrm>
              <a:prstGeom prst="roundRect">
                <a:avLst>
                  <a:gd name="adj" fmla="val 10703"/>
                </a:avLst>
              </a:prstGeom>
              <a:noFill/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2200" b="1" dirty="0">
                    <a:solidFill>
                      <a:schemeClr val="tx1"/>
                    </a:solidFill>
                    <a:latin typeface=""/>
                  </a:rPr>
                  <a:t>Exceptional coherence time in g-f qubit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dirty="0">
                    <a:solidFill>
                      <a:schemeClr val="tx1"/>
                    </a:solidFill>
                    <a:effectLst/>
                    <a:latin typeface=""/>
                  </a:rPr>
                  <a:t>Very sweet </a:t>
                </a:r>
                <a:r>
                  <a:rPr lang="en-US" dirty="0">
                    <a:solidFill>
                      <a:schemeClr val="tx1"/>
                    </a:solidFill>
                    <a:latin typeface=""/>
                  </a:rPr>
                  <a:t>sweet-spot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b="0" i="0" dirty="0">
                    <a:solidFill>
                      <a:schemeClr val="tx1"/>
                    </a:solidFill>
                    <a:effectLst/>
                    <a:latin typeface=""/>
                  </a:rPr>
                  <a:t>enhancement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"/>
                  </a:rPr>
                  <a:t>Convert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>
                    <a:latin typeface="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"/>
                  </a:rPr>
                  <a:t>decay to erasure</a:t>
                </a:r>
                <a:endParaRPr lang="en-US" b="0" i="0" dirty="0">
                  <a:solidFill>
                    <a:schemeClr val="tx1"/>
                  </a:solidFill>
                  <a:effectLst/>
                  <a:latin typeface=""/>
                </a:endParaRPr>
              </a:p>
              <a:p>
                <a:endParaRPr lang="en-US" sz="2600" i="0" dirty="0">
                  <a:solidFill>
                    <a:sysClr val="windowText" lastClr="000000"/>
                  </a:solidFill>
                  <a:effectLst/>
                  <a:latin typeface="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2FF45B0D-6962-2A50-3446-2AF550A1C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51" y="1694028"/>
                <a:ext cx="5830740" cy="1146874"/>
              </a:xfrm>
              <a:prstGeom prst="roundRect">
                <a:avLst>
                  <a:gd name="adj" fmla="val 10703"/>
                </a:avLst>
              </a:prstGeom>
              <a:blipFill>
                <a:blip r:embed="rId4"/>
                <a:stretch>
                  <a:fillRect l="-432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89E21AE-C097-7A04-C86C-C2459142AF2B}"/>
              </a:ext>
            </a:extLst>
          </p:cNvPr>
          <p:cNvSpPr/>
          <p:nvPr/>
        </p:nvSpPr>
        <p:spPr>
          <a:xfrm>
            <a:off x="262451" y="3034166"/>
            <a:ext cx="5830740" cy="2074213"/>
          </a:xfrm>
          <a:prstGeom prst="roundRect">
            <a:avLst>
              <a:gd name="adj" fmla="val 6527"/>
            </a:avLst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200" b="1" dirty="0">
                <a:solidFill>
                  <a:schemeClr val="tx1"/>
                </a:solidFill>
                <a:latin typeface=""/>
              </a:rPr>
              <a:t>Erasure-dominant 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"/>
              </a:rPr>
              <a:t>Detuned Raman drive reduces </a:t>
            </a:r>
          </a:p>
          <a:p>
            <a:r>
              <a:rPr lang="en-US" dirty="0">
                <a:solidFill>
                  <a:schemeClr val="tx1"/>
                </a:solidFill>
                <a:latin typeface=""/>
              </a:rPr>
              <a:t>      </a:t>
            </a:r>
            <a:r>
              <a:rPr lang="en-US" b="0" i="0" dirty="0">
                <a:solidFill>
                  <a:schemeClr val="tx1"/>
                </a:solidFill>
                <a:effectLst/>
                <a:latin typeface=""/>
              </a:rPr>
              <a:t>undetectable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"/>
              </a:rPr>
              <a:t>Should also be applicable </a:t>
            </a:r>
            <a:r>
              <a:rPr lang="en-US" dirty="0">
                <a:solidFill>
                  <a:schemeClr val="tx1"/>
                </a:solidFill>
                <a:latin typeface=""/>
              </a:rPr>
              <a:t>to </a:t>
            </a:r>
          </a:p>
          <a:p>
            <a:r>
              <a:rPr lang="en-US" dirty="0">
                <a:solidFill>
                  <a:schemeClr val="tx1"/>
                </a:solidFill>
                <a:latin typeface=""/>
              </a:rPr>
              <a:t>      entangling </a:t>
            </a:r>
            <a:r>
              <a:rPr lang="en-US" b="0" i="0" dirty="0">
                <a:solidFill>
                  <a:schemeClr val="tx1"/>
                </a:solidFill>
                <a:effectLst/>
                <a:latin typeface=""/>
              </a:rPr>
              <a:t>gates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C85B2E2-CD59-57B9-E6A4-BA53DDD24C85}"/>
              </a:ext>
            </a:extLst>
          </p:cNvPr>
          <p:cNvSpPr txBox="1">
            <a:spLocks/>
          </p:cNvSpPr>
          <p:nvPr/>
        </p:nvSpPr>
        <p:spPr>
          <a:xfrm>
            <a:off x="-3440" y="5163787"/>
            <a:ext cx="12460014" cy="1433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Raymond: Partial protection in superconducting qubits,  March 18</a:t>
            </a:r>
            <a:r>
              <a:rPr lang="en-US" sz="1600" baseline="30000" dirty="0"/>
              <a:t>th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1C1D26"/>
                </a:solidFill>
              </a:rPr>
              <a:t>4:12 pm, J18</a:t>
            </a:r>
            <a:endParaRPr lang="en-US" sz="1600" dirty="0"/>
          </a:p>
          <a:p>
            <a:r>
              <a:rPr lang="en-US" sz="1600" dirty="0"/>
              <a:t>Nick: Cross Resonant CNOT Gates in Hybrid Fluxonium-</a:t>
            </a:r>
            <a:r>
              <a:rPr lang="en-US" sz="1600" dirty="0" err="1"/>
              <a:t>Transmon</a:t>
            </a:r>
            <a:r>
              <a:rPr lang="en-US" sz="1600" dirty="0"/>
              <a:t> Systems, </a:t>
            </a:r>
            <a:r>
              <a:rPr lang="en-US" sz="1600" dirty="0">
                <a:solidFill>
                  <a:srgbClr val="1C1D26"/>
                </a:solidFill>
              </a:rPr>
              <a:t>March 18</a:t>
            </a:r>
            <a:r>
              <a:rPr lang="en-US" sz="1600" baseline="30000" dirty="0">
                <a:solidFill>
                  <a:srgbClr val="1C1D26"/>
                </a:solidFill>
              </a:rPr>
              <a:t>th</a:t>
            </a:r>
            <a:r>
              <a:rPr lang="en-US" sz="1600" dirty="0">
                <a:solidFill>
                  <a:srgbClr val="1C1D26"/>
                </a:solidFill>
              </a:rPr>
              <a:t>, 2:06 pm,  </a:t>
            </a:r>
            <a:endParaRPr lang="en-US" sz="1600" dirty="0"/>
          </a:p>
          <a:p>
            <a:r>
              <a:rPr lang="en-US" sz="1600" dirty="0">
                <a:solidFill>
                  <a:srgbClr val="2D2E34"/>
                </a:solidFill>
              </a:rPr>
              <a:t>Tanvir: </a:t>
            </a:r>
            <a:r>
              <a:rPr lang="en-US" sz="1600" dirty="0"/>
              <a:t>Implementation of CNOT and CPHASE gates between Fluxonium and </a:t>
            </a:r>
            <a:r>
              <a:rPr lang="en-US" sz="1600" dirty="0" err="1"/>
              <a:t>Transmon</a:t>
            </a:r>
            <a:r>
              <a:rPr lang="en-US" sz="1600" dirty="0"/>
              <a:t> Qubits, </a:t>
            </a:r>
            <a:r>
              <a:rPr lang="en-US" sz="1600" dirty="0">
                <a:solidFill>
                  <a:srgbClr val="1C1D26"/>
                </a:solidFill>
              </a:rPr>
              <a:t>March 18</a:t>
            </a:r>
            <a:r>
              <a:rPr lang="en-US" sz="1600" baseline="30000" dirty="0">
                <a:solidFill>
                  <a:srgbClr val="1C1D26"/>
                </a:solidFill>
              </a:rPr>
              <a:t>th</a:t>
            </a:r>
            <a:r>
              <a:rPr lang="en-US" sz="1600" dirty="0">
                <a:solidFill>
                  <a:srgbClr val="1C1D26"/>
                </a:solidFill>
              </a:rPr>
              <a:t>, 2:18 pm, G17</a:t>
            </a:r>
          </a:p>
          <a:p>
            <a:r>
              <a:rPr lang="en-US" sz="1600" dirty="0" err="1">
                <a:solidFill>
                  <a:srgbClr val="2D2E34"/>
                </a:solidFill>
              </a:rPr>
              <a:t>Hyunheung</a:t>
            </a:r>
            <a:r>
              <a:rPr lang="en-US" sz="1600" dirty="0">
                <a:solidFill>
                  <a:srgbClr val="2D2E34"/>
                </a:solidFill>
              </a:rPr>
              <a:t> &amp; Wei-Ju: </a:t>
            </a:r>
            <a:r>
              <a:rPr lang="en-US" sz="1600" dirty="0"/>
              <a:t>Stable CNOT-gate on inductively-coupled fluxoniums with over 99.9% fidelity, </a:t>
            </a:r>
            <a:r>
              <a:rPr lang="en-US" sz="1600" dirty="0">
                <a:solidFill>
                  <a:srgbClr val="1C1D26"/>
                </a:solidFill>
              </a:rPr>
              <a:t>March 21</a:t>
            </a:r>
            <a:r>
              <a:rPr lang="en-US" sz="1600" baseline="30000" dirty="0">
                <a:solidFill>
                  <a:srgbClr val="1C1D26"/>
                </a:solidFill>
              </a:rPr>
              <a:t>th</a:t>
            </a:r>
            <a:r>
              <a:rPr lang="en-US" sz="1600" dirty="0">
                <a:solidFill>
                  <a:srgbClr val="1C1D26"/>
                </a:solidFill>
              </a:rPr>
              <a:t> , 8:12-8:36 am, W17</a:t>
            </a:r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6BAFA7-1930-3278-E476-9DE337020985}"/>
              </a:ext>
            </a:extLst>
          </p:cNvPr>
          <p:cNvGrpSpPr/>
          <p:nvPr/>
        </p:nvGrpSpPr>
        <p:grpSpPr>
          <a:xfrm>
            <a:off x="2025612" y="55067"/>
            <a:ext cx="9387854" cy="1812612"/>
            <a:chOff x="2025612" y="55067"/>
            <a:chExt cx="9387854" cy="1812612"/>
          </a:xfrm>
        </p:grpSpPr>
        <p:pic>
          <p:nvPicPr>
            <p:cNvPr id="6" name="Content Placeholder 11" descr="A group of people in protective gear in a room&#10;&#10;AI-generated content may be incorrect.">
              <a:extLst>
                <a:ext uri="{FF2B5EF4-FFF2-40B4-BE49-F238E27FC236}">
                  <a16:creationId xmlns:a16="http://schemas.microsoft.com/office/drawing/2014/main" id="{F23FBD6E-C43E-FA5C-436A-6B0E72D60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836" t="23003" r="29631" b="36121"/>
            <a:stretch/>
          </p:blipFill>
          <p:spPr>
            <a:xfrm>
              <a:off x="6093191" y="104760"/>
              <a:ext cx="988160" cy="11994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C1869E-29BC-AD83-6548-6EE63F496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2" t="6348" r="48999" b="67588"/>
            <a:stretch/>
          </p:blipFill>
          <p:spPr>
            <a:xfrm>
              <a:off x="8758329" y="99716"/>
              <a:ext cx="988160" cy="11994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CD431-0049-EFBD-B889-A4788A164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3" t="11210" r="33876" b="59411"/>
            <a:stretch/>
          </p:blipFill>
          <p:spPr>
            <a:xfrm>
              <a:off x="7425760" y="79799"/>
              <a:ext cx="988160" cy="1199430"/>
            </a:xfrm>
            <a:prstGeom prst="rect">
              <a:avLst/>
            </a:prstGeom>
          </p:spPr>
        </p:pic>
        <p:pic>
          <p:nvPicPr>
            <p:cNvPr id="9" name="Picture 2" descr="Vavilov, Maxim G – Department of ...">
              <a:extLst>
                <a:ext uri="{FF2B5EF4-FFF2-40B4-BE49-F238E27FC236}">
                  <a16:creationId xmlns:a16="http://schemas.microsoft.com/office/drawing/2014/main" id="{D768C110-536E-5D89-BAF9-65B5F14E58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7" t="108" r="14230" b="10189"/>
            <a:stretch/>
          </p:blipFill>
          <p:spPr bwMode="auto">
            <a:xfrm>
              <a:off x="10087308" y="79799"/>
              <a:ext cx="988160" cy="1199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Identity ‒ Overview ‐ EPFL">
              <a:extLst>
                <a:ext uri="{FF2B5EF4-FFF2-40B4-BE49-F238E27FC236}">
                  <a16:creationId xmlns:a16="http://schemas.microsoft.com/office/drawing/2014/main" id="{A6587DBD-4F18-DB6B-DA6C-BC4A5E8017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1" t="25742" r="10132" b="26873"/>
            <a:stretch/>
          </p:blipFill>
          <p:spPr bwMode="auto">
            <a:xfrm>
              <a:off x="2258246" y="111352"/>
              <a:ext cx="2029267" cy="685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University of Maryland, College Park - Wikipedia">
              <a:extLst>
                <a:ext uri="{FF2B5EF4-FFF2-40B4-BE49-F238E27FC236}">
                  <a16:creationId xmlns:a16="http://schemas.microsoft.com/office/drawing/2014/main" id="{F4056C6D-B4F9-F848-CFCD-2AC7655BA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561" y="55067"/>
              <a:ext cx="988160" cy="98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E5B3D5-2C6E-04D8-1EEF-79845DD6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25612" y="573135"/>
              <a:ext cx="3106903" cy="1294544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3B35632-5AF8-62F9-7DF0-F7BE34F9FA0D}"/>
                </a:ext>
              </a:extLst>
            </p:cNvPr>
            <p:cNvSpPr txBox="1">
              <a:spLocks/>
            </p:cNvSpPr>
            <p:nvPr/>
          </p:nvSpPr>
          <p:spPr>
            <a:xfrm>
              <a:off x="5770684" y="1316238"/>
              <a:ext cx="5642782" cy="2809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err="1"/>
                <a:t>Jiakai</a:t>
              </a:r>
              <a:r>
                <a:rPr lang="en-US" sz="1400" dirty="0"/>
                <a:t> Wang, Raymond Mencia, Vlad </a:t>
              </a:r>
              <a:r>
                <a:rPr lang="en-US" sz="1400" dirty="0" err="1">
                  <a:solidFill>
                    <a:srgbClr val="000000"/>
                  </a:solidFill>
                </a:rPr>
                <a:t>Manucharyan</a:t>
              </a:r>
              <a:r>
                <a:rPr lang="en-US" sz="1400" dirty="0">
                  <a:solidFill>
                    <a:srgbClr val="000000"/>
                  </a:solidFill>
                </a:rPr>
                <a:t>, Maxim Vavilov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4645AF-0598-DC73-B433-03BC929EA8F5}"/>
              </a:ext>
            </a:extLst>
          </p:cNvPr>
          <p:cNvGrpSpPr/>
          <p:nvPr/>
        </p:nvGrpSpPr>
        <p:grpSpPr>
          <a:xfrm>
            <a:off x="6226567" y="1694027"/>
            <a:ext cx="5830740" cy="3471501"/>
            <a:chOff x="6226567" y="1694027"/>
            <a:chExt cx="5830740" cy="347150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FFC7105-80DE-E3A2-E933-0D51B9FE020D}"/>
                </a:ext>
              </a:extLst>
            </p:cNvPr>
            <p:cNvSpPr/>
            <p:nvPr/>
          </p:nvSpPr>
          <p:spPr>
            <a:xfrm>
              <a:off x="6226567" y="1694027"/>
              <a:ext cx="5830740" cy="3471501"/>
            </a:xfrm>
            <a:prstGeom prst="roundRect">
              <a:avLst>
                <a:gd name="adj" fmla="val 5060"/>
              </a:avLst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2200" b="1" dirty="0">
                  <a:solidFill>
                    <a:schemeClr val="tx1"/>
                  </a:solidFill>
                  <a:latin typeface=""/>
                </a:rPr>
                <a:t>Leakage detection on single mode qubit via resonator readout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"/>
                </a:rPr>
                <a:t>Characterized cause of dephasing, and estimated dephasing amount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b="0" i="0" dirty="0">
                <a:solidFill>
                  <a:schemeClr val="tx1"/>
                </a:solidFill>
                <a:effectLst/>
                <a:latin typeface="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0E9A41-5BBF-9133-015B-A13A4AB6D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73345" y="3342052"/>
              <a:ext cx="3061816" cy="16930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2D184D-9600-E073-1E67-EE8BC1399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35161" y="2731069"/>
              <a:ext cx="2337380" cy="2378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2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681</Words>
  <Application>Microsoft Macintosh PowerPoint</Application>
  <PresentationFormat>Widescreen</PresentationFormat>
  <Paragraphs>95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Arial</vt:lpstr>
      <vt:lpstr>Cambria Math</vt:lpstr>
      <vt:lpstr>Office Theme</vt:lpstr>
      <vt:lpstr>Erasure conversion in integer fluxonium qubits</vt:lpstr>
      <vt:lpstr>Single mode erasure qubit</vt:lpstr>
      <vt:lpstr>Integer fluxonium qubit: g-e-f subspace with good coherence</vt:lpstr>
      <vt:lpstr>Erasure conversion of actual gate errors in fluxonium </vt:lpstr>
      <vt:lpstr>Dispersive erasure detection: concept and SNR</vt:lpstr>
      <vt:lpstr>Dispersive erasure detection: Dephasing theory</vt:lpstr>
      <vt:lpstr>Dispersive erasure detection: dephasing from simulation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Jiakai Wang</dc:creator>
  <cp:lastModifiedBy>Jiakai Wang</cp:lastModifiedBy>
  <cp:revision>2</cp:revision>
  <cp:lastPrinted>2025-09-21T16:23:22Z</cp:lastPrinted>
  <dcterms:created xsi:type="dcterms:W3CDTF">2025-03-14T16:19:38Z</dcterms:created>
  <dcterms:modified xsi:type="dcterms:W3CDTF">2025-09-21T16:23:46Z</dcterms:modified>
</cp:coreProperties>
</file>